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0" r:id="rId2"/>
    <p:sldId id="296" r:id="rId3"/>
    <p:sldId id="256" r:id="rId4"/>
    <p:sldId id="260" r:id="rId5"/>
    <p:sldId id="29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2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94" r:id="rId23"/>
    <p:sldId id="279" r:id="rId24"/>
    <p:sldId id="293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ravek Light" charset="0"/>
                <a:ea typeface="Seravek Light" charset="0"/>
                <a:cs typeface="Seravek Light" charset="0"/>
              </a:defRPr>
            </a:lvl1pPr>
            <a:lvl2pPr>
              <a:defRPr b="0" i="0">
                <a:latin typeface="Seravek Light" charset="0"/>
                <a:ea typeface="Seravek Light" charset="0"/>
                <a:cs typeface="Seravek Light" charset="0"/>
              </a:defRPr>
            </a:lvl2pPr>
            <a:lvl3pPr>
              <a:defRPr b="0" i="0">
                <a:latin typeface="Seravek Light" charset="0"/>
                <a:ea typeface="Seravek Light" charset="0"/>
                <a:cs typeface="Seravek Light" charset="0"/>
              </a:defRPr>
            </a:lvl3pPr>
            <a:lvl4pPr>
              <a:defRPr b="0" i="0">
                <a:latin typeface="Seravek Light" charset="0"/>
                <a:ea typeface="Seravek Light" charset="0"/>
                <a:cs typeface="Seravek Light" charset="0"/>
              </a:defRPr>
            </a:lvl4pPr>
            <a:lvl5pPr>
              <a:defRPr b="0" i="0">
                <a:latin typeface="Seravek Light" charset="0"/>
                <a:ea typeface="Seravek Light" charset="0"/>
                <a:cs typeface="Seravek Light" charset="0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D1CBEE32-551C-D044-9ECF-F871403689A5}" type="datetimeFigureOut">
              <a:rPr kumimoji="1" lang="ko-KR" altLang="en-US" smtClean="0"/>
              <a:pPr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C5D4A5D6-8AE4-104F-9AEC-6D4E40A744E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ravek" charset="0"/>
          <a:ea typeface="Seravek" charset="0"/>
          <a:cs typeface="Seravek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YW1oFmUBvMNQySiN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researchhubs.com/post/ai/data-analysis-and-statistical-inference/visualizing-numerical-data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researchhubs.com/post/ai/data-analysis-and-statistical-inference/visualizing-numerical-data.htm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join.slack.com/t/wanistats1spring2021/shared_invite/zt-lit882v9-6YJ3XUBvt9IlPK84tNNR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u2MFKnRdcSar45QT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GSGcaeAXt6d8vknz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tiff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uSY8Cj5AzsxjVTTw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URCyubhRC6gK2M3P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421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Charts for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conditional distribution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35" y="1392565"/>
            <a:ext cx="5144676" cy="338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479" y="1436105"/>
            <a:ext cx="3729173" cy="3296021"/>
          </a:xfrm>
          <a:prstGeom prst="rect">
            <a:avLst/>
          </a:prstGeom>
        </p:spPr>
      </p:pic>
      <p:sp>
        <p:nvSpPr>
          <p:cNvPr id="32" name="텍스트 상자 31"/>
          <p:cNvSpPr txBox="1"/>
          <p:nvPr/>
        </p:nvSpPr>
        <p:spPr>
          <a:xfrm>
            <a:off x="1281339" y="4699981"/>
            <a:ext cx="102464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The variables are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“when the distribution of one variable tells us nothing about the distribution of the other variable”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1121" y="1402418"/>
            <a:ext cx="2773584" cy="32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81688" y="3725125"/>
            <a:ext cx="2573867" cy="1038578"/>
          </a:xfrm>
          <a:prstGeom prst="rect">
            <a:avLst/>
          </a:prstGeom>
          <a:solidFill>
            <a:srgbClr val="E0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284545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</p:txBody>
      </p:sp>
    </p:spTree>
    <p:extLst>
      <p:ext uri="{BB962C8B-B14F-4D97-AF65-F5344CB8AC3E}">
        <p14:creationId xmlns:p14="http://schemas.microsoft.com/office/powerpoint/2010/main" val="72410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6126870" cy="5558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Now who is the better pilot?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average over things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numbers in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categories for Day and Night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average across categories </a:t>
            </a:r>
          </a:p>
        </p:txBody>
      </p:sp>
    </p:spTree>
    <p:extLst>
      <p:ext uri="{BB962C8B-B14F-4D97-AF65-F5344CB8AC3E}">
        <p14:creationId xmlns:p14="http://schemas.microsoft.com/office/powerpoint/2010/main" val="8443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7022AD-40D9-8B4B-B86E-380E14AC8AB5}"/>
              </a:ext>
            </a:extLst>
          </p:cNvPr>
          <p:cNvSpPr/>
          <p:nvPr/>
        </p:nvSpPr>
        <p:spPr>
          <a:xfrm>
            <a:off x="3953618" y="2987689"/>
            <a:ext cx="42847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Seravek Light" panose="020B0503040000020004" pitchFamily="34" charset="0"/>
                <a:hlinkClick r:id="rId6"/>
              </a:rPr>
              <a:t>https://forms.gle/YW1oFmUBvMNQySiN9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Histograms for quantitative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B25E8F-2C9E-304E-8EF1-3E8ACDD3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37349"/>
              </p:ext>
            </p:extLst>
          </p:nvPr>
        </p:nvGraphicFramePr>
        <p:xfrm>
          <a:off x="1037651" y="1423197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9ACF18-B514-7447-B005-F4C9F3A9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217" y="1882044"/>
            <a:ext cx="6018564" cy="23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Stem/leaf, dot plot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75482" y="1136447"/>
            <a:ext cx="2738373" cy="2694843"/>
            <a:chOff x="4518264" y="1136447"/>
            <a:chExt cx="2738373" cy="269484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264" y="1505779"/>
              <a:ext cx="2738373" cy="23255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819961" y="1136447"/>
              <a:ext cx="2225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Stem-and-leaf display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11707" y="1148133"/>
            <a:ext cx="3792003" cy="3040802"/>
            <a:chOff x="576797" y="1136447"/>
            <a:chExt cx="3792003" cy="30408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797" y="1505779"/>
              <a:ext cx="3792003" cy="267147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906745" y="1136447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Histogram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57399" y="1136447"/>
            <a:ext cx="2939581" cy="4890533"/>
            <a:chOff x="7750996" y="1136447"/>
            <a:chExt cx="2939581" cy="48905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0996" y="1342476"/>
              <a:ext cx="2939581" cy="468450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109671" y="1136447"/>
              <a:ext cx="9364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>
                  <a:latin typeface="Helvetica" charset="0"/>
                  <a:ea typeface="Helvetica" charset="0"/>
                  <a:cs typeface="Helvetica" charset="0"/>
                </a:rPr>
                <a:t>Dotplots</a:t>
              </a:r>
              <a:endParaRPr lang="en-US" altLang="ko-KR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3848" y="1608387"/>
            <a:ext cx="1722678" cy="20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616" y="1939381"/>
            <a:ext cx="8758767" cy="26685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22501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</p:txBody>
      </p:sp>
    </p:spTree>
    <p:extLst>
      <p:ext uri="{BB962C8B-B14F-4D97-AF65-F5344CB8AC3E}">
        <p14:creationId xmlns:p14="http://schemas.microsoft.com/office/powerpoint/2010/main" val="15218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6225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Symmetric?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144" y="2087613"/>
            <a:ext cx="8751711" cy="31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11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19295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Median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75" y="1638475"/>
            <a:ext cx="8378358" cy="342921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6475027" y="3207991"/>
            <a:ext cx="5278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176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(176+1)/2 = 88.5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 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value in the sorted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“.5” = average of the two values (88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and 89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If there was 221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(221+1)/2 = 111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value in the sorted data</a:t>
            </a:r>
          </a:p>
        </p:txBody>
      </p:sp>
    </p:spTree>
    <p:extLst>
      <p:ext uri="{BB962C8B-B14F-4D97-AF65-F5344CB8AC3E}">
        <p14:creationId xmlns:p14="http://schemas.microsoft.com/office/powerpoint/2010/main" val="1944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64760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Range = max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min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Interquartile 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Interquartile range (IQR) = upper quartile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lower quartile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019" y="1454782"/>
            <a:ext cx="4308828" cy="3751215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74642" y="1454782"/>
            <a:ext cx="636713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50%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82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Instead,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864530" y="1778644"/>
            <a:ext cx="4071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https://forms.gle/u2MFKnRdcSar45QT6</a:t>
            </a:r>
            <a:endParaRPr kumimoji="1" lang="en-US" altLang="ko-Kore-KR" dirty="0">
              <a:latin typeface="Seravek Light" panose="020B0503040000020004" pitchFamily="34" charset="0"/>
            </a:endParaRPr>
          </a:p>
          <a:p>
            <a:endParaRPr kumimoji="1" lang="en-US" altLang="ko-Kore-KR" dirty="0">
              <a:latin typeface="Seravek Light" panose="020B050304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864530" y="1348852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Please complete this now: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E75F5-0BD9-6249-AE26-2DA9137C967A}"/>
              </a:ext>
            </a:extLst>
          </p:cNvPr>
          <p:cNvSpPr txBox="1"/>
          <p:nvPr/>
        </p:nvSpPr>
        <p:spPr>
          <a:xfrm>
            <a:off x="864530" y="3102729"/>
            <a:ext cx="4582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If your second question is no, please join the 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slack now:</a:t>
            </a:r>
          </a:p>
          <a:p>
            <a:endParaRPr kumimoji="1" lang="en-US" altLang="ko-Kore-KR" dirty="0">
              <a:latin typeface="Seravek Light" panose="020B0503040000020004" pitchFamily="34" charset="0"/>
            </a:endParaRPr>
          </a:p>
          <a:p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7"/>
              </a:rPr>
              <a:t>https://join.slack.com/t/wanistats1spring2021/shared_invite/zt-lit882v9-6YJ3XUBvt9IlPK84tNNRpg</a:t>
            </a:r>
            <a:endParaRPr lang="en-US" altLang="ko-KR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endParaRPr kumimoji="1" lang="en-US" altLang="ko-Kore-KR" dirty="0">
              <a:latin typeface="Seravek Light" panose="020B0503040000020004" pitchFamily="34" charset="0"/>
            </a:endParaRPr>
          </a:p>
          <a:p>
            <a:endParaRPr kumimoji="1"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2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26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Boxplots and 5-Number Summaries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6215" y="1429671"/>
            <a:ext cx="5277137" cy="3378341"/>
            <a:chOff x="566215" y="1429671"/>
            <a:chExt cx="5277137" cy="3378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215" y="1881431"/>
              <a:ext cx="5277137" cy="2926581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329932" y="1429671"/>
              <a:ext cx="4158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My heart rate data for a week (7/10-7/14)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501" y="729789"/>
            <a:ext cx="1658254" cy="516213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741728" y="906452"/>
            <a:ext cx="1538791" cy="369332"/>
            <a:chOff x="7707861" y="906452"/>
            <a:chExt cx="1538791" cy="369332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8001055" y="906452"/>
              <a:ext cx="124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far 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7707861" y="109246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37FF5-C20B-1349-BE03-56D0A8B067F0}"/>
              </a:ext>
            </a:extLst>
          </p:cNvPr>
          <p:cNvGrpSpPr/>
          <p:nvPr/>
        </p:nvGrpSpPr>
        <p:grpSpPr>
          <a:xfrm>
            <a:off x="7770863" y="3304540"/>
            <a:ext cx="1235955" cy="369332"/>
            <a:chOff x="7770863" y="3304540"/>
            <a:chExt cx="1235955" cy="36933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8081565" y="330454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7770863" y="351890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754032" y="3859432"/>
            <a:ext cx="1675869" cy="369332"/>
            <a:chOff x="7720165" y="3859432"/>
            <a:chExt cx="1675869" cy="369332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8039572" y="3859432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 + 1.5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7720165" y="405644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7778989" y="4291130"/>
            <a:ext cx="769299" cy="369332"/>
            <a:chOff x="7745122" y="4291130"/>
            <a:chExt cx="769299" cy="369332"/>
          </a:xfrm>
        </p:grpSpPr>
        <p:sp>
          <p:nvSpPr>
            <p:cNvPr id="19" name="텍스트 상자 18"/>
            <p:cNvSpPr txBox="1"/>
            <p:nvPr/>
          </p:nvSpPr>
          <p:spPr>
            <a:xfrm>
              <a:off x="8050833" y="4291130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7745122" y="447796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778989" y="4691125"/>
            <a:ext cx="1217409" cy="369332"/>
            <a:chOff x="7745122" y="4691125"/>
            <a:chExt cx="1217409" cy="369332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8058116" y="469112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Median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 flipV="1">
              <a:off x="7745122" y="4790782"/>
              <a:ext cx="369291" cy="85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7785403" y="4911139"/>
            <a:ext cx="712501" cy="426317"/>
            <a:chOff x="7751536" y="4911139"/>
            <a:chExt cx="712501" cy="426317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8034111" y="496812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H="1" flipV="1">
              <a:off x="7751536" y="4911139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57423" y="5287945"/>
            <a:ext cx="1549963" cy="467341"/>
            <a:chOff x="7723556" y="5287945"/>
            <a:chExt cx="1549963" cy="467341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8008429" y="5385954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Q1 - 1.5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 flipV="1">
              <a:off x="7723556" y="5287945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0860"/>
              </p:ext>
            </p:extLst>
          </p:nvPr>
        </p:nvGraphicFramePr>
        <p:xfrm>
          <a:off x="9924196" y="2675336"/>
          <a:ext cx="1701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160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 dirty="0">
                          <a:effectLst/>
                        </a:rPr>
                        <a:t>49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3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9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 of Symmetric Distribution: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62" y="1019804"/>
            <a:ext cx="1870428" cy="693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r="49503"/>
          <a:stretch/>
        </p:blipFill>
        <p:spPr>
          <a:xfrm>
            <a:off x="1550459" y="1781801"/>
            <a:ext cx="4590698" cy="2830337"/>
          </a:xfrm>
          <a:prstGeom prst="rect">
            <a:avLst/>
          </a:prstGeom>
        </p:spPr>
      </p:pic>
      <p:sp>
        <p:nvSpPr>
          <p:cNvPr id="42" name="텍스트 상자 41"/>
          <p:cNvSpPr txBox="1"/>
          <p:nvPr/>
        </p:nvSpPr>
        <p:spPr>
          <a:xfrm>
            <a:off x="1020371" y="4813944"/>
            <a:ext cx="857882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histogram is symmetric and there are no outliers, the mean will be preferable.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However, if the histogram is skewed or has outliers, the median might be better.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52484"/>
          <a:stretch/>
        </p:blipFill>
        <p:spPr>
          <a:xfrm>
            <a:off x="6321778" y="1781800"/>
            <a:ext cx="4319762" cy="28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8011" y="2782669"/>
            <a:ext cx="4035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Seravek Light" panose="020B0503040000020004" pitchFamily="34" charset="0"/>
                <a:hlinkClick r:id="rId6"/>
              </a:rPr>
              <a:t>https://forms.gle/GSGcaeAXt6d8vknz9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37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409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 of Symmetric Distribution: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54541" y="773195"/>
            <a:ext cx="1654527" cy="1229376"/>
            <a:chOff x="3335165" y="773195"/>
            <a:chExt cx="1654527" cy="122937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5165" y="1343506"/>
              <a:ext cx="1654527" cy="659065"/>
            </a:xfrm>
            <a:prstGeom prst="rect">
              <a:avLst/>
            </a:prstGeom>
          </p:spPr>
        </p:pic>
        <p:sp>
          <p:nvSpPr>
            <p:cNvPr id="15" name="텍스트 상자 14"/>
            <p:cNvSpPr txBox="1"/>
            <p:nvPr/>
          </p:nvSpPr>
          <p:spPr>
            <a:xfrm>
              <a:off x="3668895" y="773195"/>
              <a:ext cx="1010854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Variance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06728" y="773195"/>
            <a:ext cx="2064261" cy="1267299"/>
            <a:chOff x="7087352" y="773195"/>
            <a:chExt cx="2064261" cy="12672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7352" y="1215270"/>
              <a:ext cx="1775883" cy="825224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7108618" y="773195"/>
              <a:ext cx="2042995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20921" y="2433185"/>
            <a:ext cx="5905244" cy="3349272"/>
            <a:chOff x="2720921" y="2433185"/>
            <a:chExt cx="5905244" cy="334927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9630" y="2433185"/>
              <a:ext cx="5606535" cy="3349272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2720921" y="3096853"/>
              <a:ext cx="1151982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Mean = 17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6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2B7AA8-F4A7-4F41-9B5A-1F017A3829BA}"/>
              </a:ext>
            </a:extLst>
          </p:cNvPr>
          <p:cNvSpPr/>
          <p:nvPr/>
        </p:nvSpPr>
        <p:spPr>
          <a:xfrm>
            <a:off x="4128185" y="2782669"/>
            <a:ext cx="39356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Seravek Light" panose="020B0503040000020004" pitchFamily="34" charset="0"/>
                <a:hlinkClick r:id="rId6"/>
              </a:rPr>
              <a:t>https://forms.gle/uSY8Cj5AzsxjVTTw6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02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161748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</a:t>
            </a:r>
            <a:r>
              <a:rPr lang="ko-KR" altLang="en-US" sz="1600" dirty="0" err="1">
                <a:latin typeface="Seravek Light" charset="0"/>
                <a:ea typeface="Seravek Light" charset="0"/>
                <a:cs typeface="Seravek Light" charset="0"/>
              </a:rPr>
              <a:t>Statistics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5953" y="2120740"/>
            <a:ext cx="4800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521C3-4F16-8D49-A3FC-74DAA4153F40}"/>
              </a:ext>
            </a:extLst>
          </p:cNvPr>
          <p:cNvSpPr txBox="1"/>
          <p:nvPr/>
        </p:nvSpPr>
        <p:spPr>
          <a:xfrm>
            <a:off x="4019598" y="2941523"/>
            <a:ext cx="41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https://forms.gle/URCyubhRC6gK2M3P9</a:t>
            </a:r>
            <a:endParaRPr kumimoji="1" lang="en-US" altLang="ko-Kore-KR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78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25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Three Rules of Data Analysis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290682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think, show, and tell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to make it cool!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https://d3js.org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723" y="1635096"/>
            <a:ext cx="7664251" cy="39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8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visualization matters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5" y="989045"/>
            <a:ext cx="10246417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We’re lazy and don’t like to 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information isn’t easy to describe verbally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summaries can be misleading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Aesthetically-pleasing visuals are engaging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Anscombe's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quartet: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https://en.wikipedia.org/wiki/Anscombe%27s_quartet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854" y="2138458"/>
            <a:ext cx="5994851" cy="435989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69202" y="6015633"/>
            <a:ext cx="2735918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Slide credit: Tal </a:t>
            </a:r>
            <a:r>
              <a:rPr lang="en-US" altLang="ko-KR" sz="1600" dirty="0" err="1">
                <a:latin typeface="Seravek Light" charset="0"/>
                <a:ea typeface="Seravek Light" charset="0"/>
                <a:cs typeface="Seravek Light" charset="0"/>
              </a:rPr>
              <a:t>Yarkoni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81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Textbook’s example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5" y="989045"/>
            <a:ext cx="10246417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Frequency/contingency table of “ticket class” and “Survival” for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Titanic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passengers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9696" y="1642614"/>
            <a:ext cx="1817998" cy="2098906"/>
            <a:chOff x="3198195" y="1724346"/>
            <a:chExt cx="1817998" cy="2098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195" y="2050143"/>
              <a:ext cx="1817998" cy="177310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3373660" y="1724346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Frequency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5787" y="1642615"/>
            <a:ext cx="4088525" cy="2088396"/>
            <a:chOff x="5294286" y="1724347"/>
            <a:chExt cx="4088525" cy="2088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2459421" y="4177534"/>
            <a:ext cx="4894891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wrong with this plot?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“Area principle”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area occupied by a part of the graph should correspond to the magnitude of the value it represents.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72" y="5605534"/>
            <a:ext cx="3746069" cy="12685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445" y="1599241"/>
            <a:ext cx="3684991" cy="42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Bar Charts, Pie Charts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1" y="1828718"/>
            <a:ext cx="3382361" cy="278804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484302" y="1788228"/>
            <a:ext cx="3231932" cy="2828534"/>
            <a:chOff x="6537435" y="1701411"/>
            <a:chExt cx="3231932" cy="28285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7435" y="2000607"/>
              <a:ext cx="3231932" cy="2529338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6592615" y="1701411"/>
              <a:ext cx="3121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Relative frequency bar chart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텍스트 상자 15"/>
          <p:cNvSpPr txBox="1"/>
          <p:nvPr/>
        </p:nvSpPr>
        <p:spPr>
          <a:xfrm>
            <a:off x="2732690" y="162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114" y="1719497"/>
            <a:ext cx="3656914" cy="28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204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Marginal distribution, conditional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051737" y="1945127"/>
            <a:ext cx="4088525" cy="2088396"/>
            <a:chOff x="5294286" y="1724347"/>
            <a:chExt cx="4088525" cy="20883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31217" y="1748641"/>
            <a:ext cx="4111991" cy="2203248"/>
            <a:chOff x="7431217" y="1748641"/>
            <a:chExt cx="4111991" cy="2203248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7875501" y="1748641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</a:t>
              </a:r>
              <a:r>
                <a:rPr kumimoji="1"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distribution of “Survival</a:t>
              </a:r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kumimoji="1" lang="ko-KR" altLang="en-US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31217" y="2343806"/>
              <a:ext cx="630217" cy="16080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754733" y="1945127"/>
              <a:ext cx="241537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733941" y="3563007"/>
            <a:ext cx="5324339" cy="1032208"/>
            <a:chOff x="2721329" y="3563007"/>
            <a:chExt cx="5324339" cy="1032208"/>
          </a:xfrm>
        </p:grpSpPr>
        <p:sp>
          <p:nvSpPr>
            <p:cNvPr id="21" name="직사각형 20"/>
            <p:cNvSpPr/>
            <p:nvPr/>
          </p:nvSpPr>
          <p:spPr>
            <a:xfrm>
              <a:off x="4398579" y="3563007"/>
              <a:ext cx="3647089" cy="3888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721329" y="4225883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distribution of “Class”</a:t>
              </a:r>
              <a:endParaRPr kumimoji="1" lang="ko-KR" altLang="en-US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6200000" flipH="1">
              <a:off x="3831680" y="3835865"/>
              <a:ext cx="408584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08037" y="2973233"/>
            <a:ext cx="7377354" cy="584775"/>
            <a:chOff x="4408037" y="2973233"/>
            <a:chExt cx="7377354" cy="584775"/>
          </a:xfrm>
        </p:grpSpPr>
        <p:sp>
          <p:nvSpPr>
            <p:cNvPr id="29" name="직사각형 28"/>
            <p:cNvSpPr/>
            <p:nvPr/>
          </p:nvSpPr>
          <p:spPr>
            <a:xfrm>
              <a:off x="4408037" y="3021178"/>
              <a:ext cx="3650243" cy="2413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8117684" y="2973233"/>
              <a:ext cx="3667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Conditional distribution</a:t>
              </a:r>
            </a:p>
            <a:p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(satisfy a condition on another variable)</a:t>
              </a:r>
              <a:endPara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1084</Words>
  <Application>Microsoft Macintosh PowerPoint</Application>
  <PresentationFormat>와이드스크린</PresentationFormat>
  <Paragraphs>228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132</cp:revision>
  <dcterms:created xsi:type="dcterms:W3CDTF">2017-08-24T21:55:02Z</dcterms:created>
  <dcterms:modified xsi:type="dcterms:W3CDTF">2021-01-29T02:57:02Z</dcterms:modified>
</cp:coreProperties>
</file>